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khar Javarova" initials="GJ" lastIdx="2" clrIdx="0">
    <p:extLst>
      <p:ext uri="{19B8F6BF-5375-455C-9EA6-DF929625EA0E}">
        <p15:presenceInfo xmlns:p15="http://schemas.microsoft.com/office/powerpoint/2012/main" userId="S::gjavarova@icstars.org::9fead14a-afe7-4993-be6e-00e6ec422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757"/>
    <a:srgbClr val="008FD5"/>
    <a:srgbClr val="8A6437"/>
    <a:srgbClr val="B0C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5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1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6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0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D4EB-EEA0-412A-9D1A-AF7991BB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643" y="1575582"/>
            <a:ext cx="8736038" cy="18534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a significant difference in returns by the end of the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78FC3-3132-4685-9058-7C9AED70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13" y="5282418"/>
            <a:ext cx="4797287" cy="690999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GAUKHAR JAVAROVA</a:t>
            </a:r>
          </a:p>
        </p:txBody>
      </p:sp>
    </p:spTree>
    <p:extLst>
      <p:ext uri="{BB962C8B-B14F-4D97-AF65-F5344CB8AC3E}">
        <p14:creationId xmlns:p14="http://schemas.microsoft.com/office/powerpoint/2010/main" val="198426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D7F5-3AD9-46AE-BD75-7B7FFEB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728-A1AF-4BE3-ACAD-326DBD9DF8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62595"/>
            <a:ext cx="10363826" cy="227621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Introduce the data</a:t>
            </a:r>
          </a:p>
          <a:p>
            <a:r>
              <a:rPr lang="en-US" sz="3200" dirty="0">
                <a:solidFill>
                  <a:srgbClr val="8A6437"/>
                </a:solidFill>
              </a:rPr>
              <a:t>Is there a significant difference?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By how much?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What’s the use of the hypothesis?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A883-C4C6-4BC2-9C72-2A62D897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Data analyzed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7460-8422-4CBB-A9AF-7BFAFDBF46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012250"/>
            <a:ext cx="10363826" cy="3424107"/>
          </a:xfrm>
        </p:spPr>
        <p:txBody>
          <a:bodyPr/>
          <a:lstStyle/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1340 companies from the end of the Q1 2018 to the end of Q1 2019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Data includes ticker name,  price,  cash/assets,  calendar date. 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Raw data can be found here: </a:t>
            </a:r>
            <a:r>
              <a:rPr lang="en-US" sz="2400" dirty="0">
                <a:solidFill>
                  <a:srgbClr val="FA2B5C"/>
                </a:solidFill>
              </a:rPr>
              <a:t>Quandl.com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C4DF-88E2-4DAC-B48B-15205D5E88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229" y="453006"/>
            <a:ext cx="10805020" cy="5452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8FD5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Is there a significant difference?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92E64-2A3A-4DC9-BA50-5CEDAC2C21AB}"/>
              </a:ext>
            </a:extLst>
          </p:cNvPr>
          <p:cNvSpPr txBox="1"/>
          <p:nvPr/>
        </p:nvSpPr>
        <p:spPr>
          <a:xfrm>
            <a:off x="4392221" y="5371327"/>
            <a:ext cx="184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237 companies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E2376-BC8C-4E27-B4D0-6F2BE7F8B5AA}"/>
              </a:ext>
            </a:extLst>
          </p:cNvPr>
          <p:cNvSpPr txBox="1"/>
          <p:nvPr/>
        </p:nvSpPr>
        <p:spPr>
          <a:xfrm>
            <a:off x="7282635" y="5371327"/>
            <a:ext cx="169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1103 companies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68757-8D4C-47FD-A5AA-66538EF5B6A6}"/>
              </a:ext>
            </a:extLst>
          </p:cNvPr>
          <p:cNvSpPr txBox="1"/>
          <p:nvPr/>
        </p:nvSpPr>
        <p:spPr>
          <a:xfrm>
            <a:off x="4392221" y="129735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More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47852-CF8D-46AC-AE27-7F546BC5F77E}"/>
              </a:ext>
            </a:extLst>
          </p:cNvPr>
          <p:cNvSpPr txBox="1"/>
          <p:nvPr/>
        </p:nvSpPr>
        <p:spPr>
          <a:xfrm>
            <a:off x="7282635" y="127723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Less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963756D-907E-4E28-A635-A87985A67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06" r="1973" b="6663"/>
          <a:stretch/>
        </p:blipFill>
        <p:spPr>
          <a:xfrm>
            <a:off x="3232901" y="1647489"/>
            <a:ext cx="5967568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D62A-04FD-4B4B-A4C8-FEC0A7B35F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096" y="213630"/>
            <a:ext cx="11722448" cy="580506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8A6437"/>
                </a:solidFill>
              </a:rPr>
              <a:t>There was a significant difference in returns between the 2 groups, this difference is showing that ‘cash weak’ performed 1% - 8% better than ‘cash rich’ as shown by a 95% confidence interval.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9F86-B4FB-4143-85C5-5F3ACCA68715}"/>
              </a:ext>
            </a:extLst>
          </p:cNvPr>
          <p:cNvSpPr txBox="1"/>
          <p:nvPr/>
        </p:nvSpPr>
        <p:spPr>
          <a:xfrm>
            <a:off x="4754871" y="195641"/>
            <a:ext cx="372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FD5"/>
                </a:solidFill>
              </a:rPr>
              <a:t>By how much?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B813A-6266-4FB0-8B3F-49A75A15A0CE}"/>
              </a:ext>
            </a:extLst>
          </p:cNvPr>
          <p:cNvSpPr txBox="1"/>
          <p:nvPr/>
        </p:nvSpPr>
        <p:spPr>
          <a:xfrm>
            <a:off x="6002320" y="5610820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weak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DCDC2-6ED9-4AFD-B864-2702DA30F90F}"/>
              </a:ext>
            </a:extLst>
          </p:cNvPr>
          <p:cNvSpPr txBox="1"/>
          <p:nvPr/>
        </p:nvSpPr>
        <p:spPr>
          <a:xfrm>
            <a:off x="3400216" y="5593951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rich companies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F0FA2-5FF2-409C-AACB-10F50AD6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1542" r="8546" b="7027"/>
          <a:stretch/>
        </p:blipFill>
        <p:spPr>
          <a:xfrm>
            <a:off x="2706255" y="1838037"/>
            <a:ext cx="577310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2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BD5B-F2A7-4430-A01B-3D38DFAE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21424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What’s the use of this information?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BFD30F3-CCCB-452C-93FA-CB7E769AA9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4739" y="1105382"/>
            <a:ext cx="3981034" cy="2654024"/>
          </a:xfrm>
        </p:spPr>
      </p:pic>
      <p:pic>
        <p:nvPicPr>
          <p:cNvPr id="1026" name="Picture 2" descr="Chess, Ipad, 3D, Digital, Strategy">
            <a:extLst>
              <a:ext uri="{FF2B5EF4-FFF2-40B4-BE49-F238E27FC236}">
                <a16:creationId xmlns:a16="http://schemas.microsoft.com/office/drawing/2014/main" id="{66B9E6DF-ECC3-4B32-90B6-2EA1E1A0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71" y="1105381"/>
            <a:ext cx="4199601" cy="26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87C7E-FCE8-498B-ABD4-BE4C129DAA89}"/>
              </a:ext>
            </a:extLst>
          </p:cNvPr>
          <p:cNvSpPr txBox="1"/>
          <p:nvPr/>
        </p:nvSpPr>
        <p:spPr>
          <a:xfrm>
            <a:off x="754739" y="4043199"/>
            <a:ext cx="426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rich’ AMD made &gt; 150%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Great valuable, stable stock for long term hold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4B441-3C9A-49E2-8F7F-8703ECC12DDC}"/>
              </a:ext>
            </a:extLst>
          </p:cNvPr>
          <p:cNvSpPr txBox="1"/>
          <p:nvPr/>
        </p:nvSpPr>
        <p:spPr>
          <a:xfrm>
            <a:off x="6563774" y="4050520"/>
            <a:ext cx="457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weak’ GLUU made &gt; 190%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This is a low risk / high reward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49A-2CCF-4871-972A-86369096ACB0}"/>
              </a:ext>
            </a:extLst>
          </p:cNvPr>
          <p:cNvSpPr txBox="1"/>
          <p:nvPr/>
        </p:nvSpPr>
        <p:spPr>
          <a:xfrm>
            <a:off x="4312693" y="5383286"/>
            <a:ext cx="308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5757"/>
                </a:solidFill>
              </a:rPr>
              <a:t>Both are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2685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31989F9-CC6A-4390-B966-775FD1D874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0330" y="560608"/>
            <a:ext cx="11211340" cy="534579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F4CF91-8DB2-4525-949E-CCA292ACBA4C}"/>
              </a:ext>
            </a:extLst>
          </p:cNvPr>
          <p:cNvSpPr/>
          <p:nvPr/>
        </p:nvSpPr>
        <p:spPr>
          <a:xfrm>
            <a:off x="2424607" y="0"/>
            <a:ext cx="7934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8A6437"/>
                </a:solidFill>
              </a:rPr>
              <a:t>My suggestion is to buy AMD at $60s and hold, cut loss at $48</a:t>
            </a:r>
            <a:endParaRPr lang="en-US" sz="2400" dirty="0">
              <a:solidFill>
                <a:srgbClr val="8A643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4B25EC-09AE-4AF3-BE4B-E34EC404FF45}"/>
              </a:ext>
            </a:extLst>
          </p:cNvPr>
          <p:cNvSpPr/>
          <p:nvPr/>
        </p:nvSpPr>
        <p:spPr>
          <a:xfrm>
            <a:off x="9378893" y="2315361"/>
            <a:ext cx="117449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844A0A-B115-4167-B6D1-5B0FE545E802}"/>
              </a:ext>
            </a:extLst>
          </p:cNvPr>
          <p:cNvSpPr/>
          <p:nvPr/>
        </p:nvSpPr>
        <p:spPr>
          <a:xfrm>
            <a:off x="9966142" y="2659558"/>
            <a:ext cx="4122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BC1AF-D3E0-47CF-9A43-4E25DF584AD4}"/>
              </a:ext>
            </a:extLst>
          </p:cNvPr>
          <p:cNvSpPr/>
          <p:nvPr/>
        </p:nvSpPr>
        <p:spPr>
          <a:xfrm>
            <a:off x="2179192" y="4208905"/>
            <a:ext cx="6190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B64577-A38A-439E-BF75-BC33FFF522A6}"/>
              </a:ext>
            </a:extLst>
          </p:cNvPr>
          <p:cNvSpPr/>
          <p:nvPr/>
        </p:nvSpPr>
        <p:spPr>
          <a:xfrm>
            <a:off x="5341845" y="3512619"/>
            <a:ext cx="6190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59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224-4851-490E-B470-0F0BE500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0" y="208074"/>
            <a:ext cx="9603275" cy="6997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8A6437"/>
                </a:solidFill>
              </a:rPr>
              <a:t>Buy GLUU at ~ 4$, cut loss at 3.80, sell half at $7 and half at $10</a:t>
            </a:r>
          </a:p>
        </p:txBody>
      </p:sp>
      <p:pic>
        <p:nvPicPr>
          <p:cNvPr id="4" name="Picture 3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729FEF4A-60D4-4333-BB91-DCF833A9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6" y="680330"/>
            <a:ext cx="11282085" cy="5269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9CD4E3-1544-4F5B-B462-E3EFA2ADBDDD}"/>
              </a:ext>
            </a:extLst>
          </p:cNvPr>
          <p:cNvSpPr/>
          <p:nvPr/>
        </p:nvSpPr>
        <p:spPr>
          <a:xfrm>
            <a:off x="10757017" y="3957236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4883C-4915-4EEB-BAD4-DC9084C95F6A}"/>
              </a:ext>
            </a:extLst>
          </p:cNvPr>
          <p:cNvSpPr/>
          <p:nvPr/>
        </p:nvSpPr>
        <p:spPr>
          <a:xfrm>
            <a:off x="10897635" y="3007501"/>
            <a:ext cx="4203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B2C71-963F-4579-BF42-09869ACC7210}"/>
              </a:ext>
            </a:extLst>
          </p:cNvPr>
          <p:cNvSpPr/>
          <p:nvPr/>
        </p:nvSpPr>
        <p:spPr>
          <a:xfrm>
            <a:off x="10838911" y="1970839"/>
            <a:ext cx="4203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EF14D-29C3-4FF8-A9B2-38781AD12847}"/>
              </a:ext>
            </a:extLst>
          </p:cNvPr>
          <p:cNvSpPr/>
          <p:nvPr/>
        </p:nvSpPr>
        <p:spPr>
          <a:xfrm>
            <a:off x="5922341" y="1806749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3CA7F-1456-407B-90DB-E669EE7FCAD9}"/>
              </a:ext>
            </a:extLst>
          </p:cNvPr>
          <p:cNvSpPr/>
          <p:nvPr/>
        </p:nvSpPr>
        <p:spPr>
          <a:xfrm>
            <a:off x="2231184" y="3957236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</p:spTree>
    <p:extLst>
      <p:ext uri="{BB962C8B-B14F-4D97-AF65-F5344CB8AC3E}">
        <p14:creationId xmlns:p14="http://schemas.microsoft.com/office/powerpoint/2010/main" val="90704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F51-1A2D-42D4-9964-9451309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FBE0-843E-484F-8CFC-C419B216FDE9}"/>
              </a:ext>
            </a:extLst>
          </p:cNvPr>
          <p:cNvSpPr txBox="1"/>
          <p:nvPr/>
        </p:nvSpPr>
        <p:spPr>
          <a:xfrm>
            <a:off x="7942997" y="4954137"/>
            <a:ext cx="382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3419</TotalTime>
  <Words>256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AngsanaUPC</vt:lpstr>
      <vt:lpstr>Arial</vt:lpstr>
      <vt:lpstr>Gill Sans MT</vt:lpstr>
      <vt:lpstr>Gallery</vt:lpstr>
      <vt:lpstr>companies with more than $1B in cash have a significant difference in returns by the end of the year</vt:lpstr>
      <vt:lpstr>agenda</vt:lpstr>
      <vt:lpstr>Data analyzed</vt:lpstr>
      <vt:lpstr>PowerPoint Presentation</vt:lpstr>
      <vt:lpstr>PowerPoint Presentation</vt:lpstr>
      <vt:lpstr>What’s the use of this information?</vt:lpstr>
      <vt:lpstr>PowerPoint Presentation</vt:lpstr>
      <vt:lpstr>Buy GLUU at ~ 4$, cut loss at 3.80, sell half at $7 and half at $10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Hypothesis: do the companies with more than 1B in cash have a significant difference in returns by the end of the year?</dc:title>
  <dc:creator>Gaukhar Javarova</dc:creator>
  <cp:lastModifiedBy>Gaukhar Javarova</cp:lastModifiedBy>
  <cp:revision>49</cp:revision>
  <dcterms:created xsi:type="dcterms:W3CDTF">2020-08-11T01:53:17Z</dcterms:created>
  <dcterms:modified xsi:type="dcterms:W3CDTF">2020-08-13T20:56:25Z</dcterms:modified>
</cp:coreProperties>
</file>